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392" y="-6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CE4D16A1-29A2-4C29-9EF8-39B842F365F0}" type="datetimeFigureOut">
              <a:rPr lang="ru-RU" smtClean="0"/>
              <a:t>02.09.2024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C8D970B-EDBC-414D-AF94-1F99F99B22AA}" type="slidenum">
              <a:rPr lang="ru-RU" smtClean="0"/>
              <a:t>‹#›</a:t>
            </a:fld>
            <a:endParaRPr lang="ru-RU"/>
          </a:p>
        </p:txBody>
      </p:sp>
    </p:spTree>
    <p:extLst>
      <p:ext uri="{BB962C8B-B14F-4D97-AF65-F5344CB8AC3E}">
        <p14:creationId xmlns:p14="http://schemas.microsoft.com/office/powerpoint/2010/main" val="12650498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CE4D16A1-29A2-4C29-9EF8-39B842F365F0}" type="datetimeFigureOut">
              <a:rPr lang="ru-RU" smtClean="0"/>
              <a:t>02.09.2024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C8D970B-EDBC-414D-AF94-1F99F99B22AA}" type="slidenum">
              <a:rPr lang="ru-RU" smtClean="0"/>
              <a:t>‹#›</a:t>
            </a:fld>
            <a:endParaRPr lang="ru-RU"/>
          </a:p>
        </p:txBody>
      </p:sp>
    </p:spTree>
    <p:extLst>
      <p:ext uri="{BB962C8B-B14F-4D97-AF65-F5344CB8AC3E}">
        <p14:creationId xmlns:p14="http://schemas.microsoft.com/office/powerpoint/2010/main" val="20685589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CE4D16A1-29A2-4C29-9EF8-39B842F365F0}" type="datetimeFigureOut">
              <a:rPr lang="ru-RU" smtClean="0"/>
              <a:t>02.09.2024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C8D970B-EDBC-414D-AF94-1F99F99B22AA}" type="slidenum">
              <a:rPr lang="ru-RU" smtClean="0"/>
              <a:t>‹#›</a:t>
            </a:fld>
            <a:endParaRPr lang="ru-RU"/>
          </a:p>
        </p:txBody>
      </p:sp>
    </p:spTree>
    <p:extLst>
      <p:ext uri="{BB962C8B-B14F-4D97-AF65-F5344CB8AC3E}">
        <p14:creationId xmlns:p14="http://schemas.microsoft.com/office/powerpoint/2010/main" val="639562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CE4D16A1-29A2-4C29-9EF8-39B842F365F0}" type="datetimeFigureOut">
              <a:rPr lang="ru-RU" smtClean="0"/>
              <a:t>02.09.2024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C8D970B-EDBC-414D-AF94-1F99F99B22AA}" type="slidenum">
              <a:rPr lang="ru-RU" smtClean="0"/>
              <a:t>‹#›</a:t>
            </a:fld>
            <a:endParaRPr lang="ru-RU"/>
          </a:p>
        </p:txBody>
      </p:sp>
    </p:spTree>
    <p:extLst>
      <p:ext uri="{BB962C8B-B14F-4D97-AF65-F5344CB8AC3E}">
        <p14:creationId xmlns:p14="http://schemas.microsoft.com/office/powerpoint/2010/main" val="2963666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CE4D16A1-29A2-4C29-9EF8-39B842F365F0}" type="datetimeFigureOut">
              <a:rPr lang="ru-RU" smtClean="0"/>
              <a:t>02.09.2024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C8D970B-EDBC-414D-AF94-1F99F99B22AA}" type="slidenum">
              <a:rPr lang="ru-RU" smtClean="0"/>
              <a:t>‹#›</a:t>
            </a:fld>
            <a:endParaRPr lang="ru-RU"/>
          </a:p>
        </p:txBody>
      </p:sp>
    </p:spTree>
    <p:extLst>
      <p:ext uri="{BB962C8B-B14F-4D97-AF65-F5344CB8AC3E}">
        <p14:creationId xmlns:p14="http://schemas.microsoft.com/office/powerpoint/2010/main" val="41855339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CE4D16A1-29A2-4C29-9EF8-39B842F365F0}" type="datetimeFigureOut">
              <a:rPr lang="ru-RU" smtClean="0"/>
              <a:t>02.09.2024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C8D970B-EDBC-414D-AF94-1F99F99B22AA}" type="slidenum">
              <a:rPr lang="ru-RU" smtClean="0"/>
              <a:t>‹#›</a:t>
            </a:fld>
            <a:endParaRPr lang="ru-RU"/>
          </a:p>
        </p:txBody>
      </p:sp>
    </p:spTree>
    <p:extLst>
      <p:ext uri="{BB962C8B-B14F-4D97-AF65-F5344CB8AC3E}">
        <p14:creationId xmlns:p14="http://schemas.microsoft.com/office/powerpoint/2010/main" val="18546118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CE4D16A1-29A2-4C29-9EF8-39B842F365F0}" type="datetimeFigureOut">
              <a:rPr lang="ru-RU" smtClean="0"/>
              <a:t>02.09.2024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1C8D970B-EDBC-414D-AF94-1F99F99B22AA}" type="slidenum">
              <a:rPr lang="ru-RU" smtClean="0"/>
              <a:t>‹#›</a:t>
            </a:fld>
            <a:endParaRPr lang="ru-RU"/>
          </a:p>
        </p:txBody>
      </p:sp>
    </p:spTree>
    <p:extLst>
      <p:ext uri="{BB962C8B-B14F-4D97-AF65-F5344CB8AC3E}">
        <p14:creationId xmlns:p14="http://schemas.microsoft.com/office/powerpoint/2010/main" val="26682487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CE4D16A1-29A2-4C29-9EF8-39B842F365F0}" type="datetimeFigureOut">
              <a:rPr lang="ru-RU" smtClean="0"/>
              <a:t>02.09.2024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1C8D970B-EDBC-414D-AF94-1F99F99B22AA}" type="slidenum">
              <a:rPr lang="ru-RU" smtClean="0"/>
              <a:t>‹#›</a:t>
            </a:fld>
            <a:endParaRPr lang="ru-RU"/>
          </a:p>
        </p:txBody>
      </p:sp>
    </p:spTree>
    <p:extLst>
      <p:ext uri="{BB962C8B-B14F-4D97-AF65-F5344CB8AC3E}">
        <p14:creationId xmlns:p14="http://schemas.microsoft.com/office/powerpoint/2010/main" val="20284453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CE4D16A1-29A2-4C29-9EF8-39B842F365F0}" type="datetimeFigureOut">
              <a:rPr lang="ru-RU" smtClean="0"/>
              <a:t>02.09.2024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1C8D970B-EDBC-414D-AF94-1F99F99B22AA}" type="slidenum">
              <a:rPr lang="ru-RU" smtClean="0"/>
              <a:t>‹#›</a:t>
            </a:fld>
            <a:endParaRPr lang="ru-RU"/>
          </a:p>
        </p:txBody>
      </p:sp>
    </p:spTree>
    <p:extLst>
      <p:ext uri="{BB962C8B-B14F-4D97-AF65-F5344CB8AC3E}">
        <p14:creationId xmlns:p14="http://schemas.microsoft.com/office/powerpoint/2010/main" val="40137643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CE4D16A1-29A2-4C29-9EF8-39B842F365F0}" type="datetimeFigureOut">
              <a:rPr lang="ru-RU" smtClean="0"/>
              <a:t>02.09.2024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C8D970B-EDBC-414D-AF94-1F99F99B22AA}" type="slidenum">
              <a:rPr lang="ru-RU" smtClean="0"/>
              <a:t>‹#›</a:t>
            </a:fld>
            <a:endParaRPr lang="ru-RU"/>
          </a:p>
        </p:txBody>
      </p:sp>
    </p:spTree>
    <p:extLst>
      <p:ext uri="{BB962C8B-B14F-4D97-AF65-F5344CB8AC3E}">
        <p14:creationId xmlns:p14="http://schemas.microsoft.com/office/powerpoint/2010/main" val="15459941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CE4D16A1-29A2-4C29-9EF8-39B842F365F0}" type="datetimeFigureOut">
              <a:rPr lang="ru-RU" smtClean="0"/>
              <a:t>02.09.2024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C8D970B-EDBC-414D-AF94-1F99F99B22AA}" type="slidenum">
              <a:rPr lang="ru-RU" smtClean="0"/>
              <a:t>‹#›</a:t>
            </a:fld>
            <a:endParaRPr lang="ru-RU"/>
          </a:p>
        </p:txBody>
      </p:sp>
    </p:spTree>
    <p:extLst>
      <p:ext uri="{BB962C8B-B14F-4D97-AF65-F5344CB8AC3E}">
        <p14:creationId xmlns:p14="http://schemas.microsoft.com/office/powerpoint/2010/main" val="18620526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4D16A1-29A2-4C29-9EF8-39B842F365F0}" type="datetimeFigureOut">
              <a:rPr lang="ru-RU" smtClean="0"/>
              <a:t>02.09.2024</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8D970B-EDBC-414D-AF94-1F99F99B22AA}" type="slidenum">
              <a:rPr lang="ru-RU" smtClean="0"/>
              <a:t>‹#›</a:t>
            </a:fld>
            <a:endParaRPr lang="ru-RU"/>
          </a:p>
        </p:txBody>
      </p:sp>
    </p:spTree>
    <p:extLst>
      <p:ext uri="{BB962C8B-B14F-4D97-AF65-F5344CB8AC3E}">
        <p14:creationId xmlns:p14="http://schemas.microsoft.com/office/powerpoint/2010/main" val="27542651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1052737"/>
            <a:ext cx="7772400" cy="1440159"/>
          </a:xfrm>
        </p:spPr>
        <p:txBody>
          <a:bodyPr/>
          <a:lstStyle/>
          <a:p>
            <a:r>
              <a:rPr lang="kk-KZ" dirty="0" smtClean="0">
                <a:latin typeface="KZ Times New Roman" panose="02020603050405020304" pitchFamily="18" charset="0"/>
              </a:rPr>
              <a:t>Дәріс 3</a:t>
            </a:r>
            <a:endParaRPr lang="ru-RU" dirty="0">
              <a:latin typeface="KZ Times New Roman" panose="02020603050405020304" pitchFamily="18" charset="0"/>
            </a:endParaRPr>
          </a:p>
        </p:txBody>
      </p:sp>
      <p:sp>
        <p:nvSpPr>
          <p:cNvPr id="3" name="Подзаголовок 2"/>
          <p:cNvSpPr>
            <a:spLocks noGrp="1"/>
          </p:cNvSpPr>
          <p:nvPr>
            <p:ph type="subTitle" idx="1"/>
          </p:nvPr>
        </p:nvSpPr>
        <p:spPr>
          <a:xfrm>
            <a:off x="1371600" y="2348880"/>
            <a:ext cx="6400800" cy="3289920"/>
          </a:xfrm>
        </p:spPr>
        <p:txBody>
          <a:bodyPr/>
          <a:lstStyle/>
          <a:p>
            <a:r>
              <a:rPr lang="ru-RU" b="1" i="1" dirty="0" err="1">
                <a:latin typeface="KZ Times New Roman" panose="02020603050405020304" pitchFamily="18" charset="0"/>
              </a:rPr>
              <a:t>Құрылыстың</a:t>
            </a:r>
            <a:r>
              <a:rPr lang="ru-RU" b="1" i="1" dirty="0">
                <a:latin typeface="KZ Times New Roman" panose="02020603050405020304" pitchFamily="18" charset="0"/>
              </a:rPr>
              <a:t> </a:t>
            </a:r>
            <a:r>
              <a:rPr lang="ru-RU" b="1" i="1" dirty="0" err="1">
                <a:latin typeface="KZ Times New Roman" panose="02020603050405020304" pitchFamily="18" charset="0"/>
              </a:rPr>
              <a:t>ұйымдық</a:t>
            </a:r>
            <a:r>
              <a:rPr lang="ru-RU" b="1" i="1" dirty="0">
                <a:latin typeface="KZ Times New Roman" panose="02020603050405020304" pitchFamily="18" charset="0"/>
              </a:rPr>
              <a:t> </a:t>
            </a:r>
            <a:r>
              <a:rPr lang="ru-RU" b="1" i="1" dirty="0" err="1">
                <a:latin typeface="KZ Times New Roman" panose="02020603050405020304" pitchFamily="18" charset="0"/>
              </a:rPr>
              <a:t>нысандары</a:t>
            </a:r>
            <a:endParaRPr lang="ru-RU" b="1" i="1" dirty="0">
              <a:latin typeface="KZ Times New Roman" panose="02020603050405020304" pitchFamily="18" charset="0"/>
            </a:endParaRPr>
          </a:p>
          <a:p>
            <a:endParaRPr lang="ru-RU" dirty="0"/>
          </a:p>
        </p:txBody>
      </p:sp>
    </p:spTree>
    <p:extLst>
      <p:ext uri="{BB962C8B-B14F-4D97-AF65-F5344CB8AC3E}">
        <p14:creationId xmlns:p14="http://schemas.microsoft.com/office/powerpoint/2010/main" val="34039011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548680"/>
            <a:ext cx="8219256" cy="5577483"/>
          </a:xfrm>
        </p:spPr>
        <p:txBody>
          <a:bodyPr>
            <a:normAutofit fontScale="92500" lnSpcReduction="10000"/>
          </a:bodyPr>
          <a:lstStyle/>
          <a:p>
            <a:pPr marL="0" indent="0" algn="just">
              <a:buNone/>
            </a:pPr>
            <a:r>
              <a:rPr lang="kk-KZ" dirty="0" smtClean="0">
                <a:latin typeface="KZ Times New Roman" panose="02020603050405020304" pitchFamily="18" charset="0"/>
              </a:rPr>
              <a:t>	Жұмыстардың </a:t>
            </a:r>
            <a:r>
              <a:rPr lang="kk-KZ" dirty="0">
                <a:latin typeface="KZ Times New Roman" panose="02020603050405020304" pitchFamily="18" charset="0"/>
              </a:rPr>
              <a:t>мердігерлік тәсілі тапсырысшы мен мердігер (бас мердігер) арасында құрылыс толық аяқталғанға дейін құрылыстың бүкіл кезеңіне шарт жасасуды көздейді. Бұл келісім бас деп аталады. Бас шартты дамыту үшін тараптар бір жылға қосымша келісімдер жасайды. </a:t>
            </a:r>
            <a:endParaRPr lang="kk-KZ" dirty="0" smtClean="0">
              <a:latin typeface="KZ Times New Roman" panose="02020603050405020304" pitchFamily="18" charset="0"/>
            </a:endParaRPr>
          </a:p>
          <a:p>
            <a:pPr marL="0" indent="0" algn="just">
              <a:buNone/>
            </a:pPr>
            <a:r>
              <a:rPr lang="kk-KZ" dirty="0">
                <a:latin typeface="KZ Times New Roman" panose="02020603050405020304" pitchFamily="18" charset="0"/>
              </a:rPr>
              <a:t>	</a:t>
            </a:r>
            <a:r>
              <a:rPr lang="kk-KZ" dirty="0" smtClean="0">
                <a:latin typeface="KZ Times New Roman" panose="02020603050405020304" pitchFamily="18" charset="0"/>
              </a:rPr>
              <a:t>Тапсырыс </a:t>
            </a:r>
            <a:r>
              <a:rPr lang="kk-KZ" dirty="0">
                <a:latin typeface="KZ Times New Roman" panose="02020603050405020304" pitchFamily="18" charset="0"/>
              </a:rPr>
              <a:t>беруші Мердігерге құрылыс үшін алаң ұсынады, оған бекітілген жобалау-сметалық құжаттаманы уақтылы береді, қаржыландыруды қамтамасыз етеді, технологиялық, энергетикалық және жабдықтың басқа да түрлерін жеткізеді.</a:t>
            </a:r>
            <a:endParaRPr lang="ru-RU" dirty="0">
              <a:latin typeface="KZ Times New Roman" panose="02020603050405020304" pitchFamily="18" charset="0"/>
            </a:endParaRPr>
          </a:p>
          <a:p>
            <a:endParaRPr lang="ru-RU" dirty="0"/>
          </a:p>
        </p:txBody>
      </p:sp>
    </p:spTree>
    <p:extLst>
      <p:ext uri="{BB962C8B-B14F-4D97-AF65-F5344CB8AC3E}">
        <p14:creationId xmlns:p14="http://schemas.microsoft.com/office/powerpoint/2010/main" val="39852643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620688"/>
            <a:ext cx="8219256" cy="5505475"/>
          </a:xfrm>
        </p:spPr>
        <p:txBody>
          <a:bodyPr>
            <a:normAutofit fontScale="70000" lnSpcReduction="20000"/>
          </a:bodyPr>
          <a:lstStyle/>
          <a:p>
            <a:pPr marL="0" indent="0" algn="just">
              <a:buNone/>
            </a:pPr>
            <a:r>
              <a:rPr lang="kk-KZ" dirty="0" smtClean="0"/>
              <a:t>	Сауда-саттықты </a:t>
            </a:r>
            <a:r>
              <a:rPr lang="kk-KZ" dirty="0"/>
              <a:t>өткізуді ұйымдастыру мынадай: Тапсырыс беруші ашық немесе жабық нысанда үміткерлерге объектіні жобалауға немесе салуға, жабдықтарды жеткізуге арналған сауда-саттықты жариялау ниеті туралы хабарлайды және ниет білдірушілерді қатысуға шақырады. </a:t>
            </a:r>
            <a:endParaRPr lang="kk-KZ" dirty="0" smtClean="0"/>
          </a:p>
          <a:p>
            <a:pPr marL="0" indent="0" algn="just">
              <a:buNone/>
            </a:pPr>
            <a:r>
              <a:rPr lang="kk-KZ" dirty="0"/>
              <a:t>	</a:t>
            </a:r>
            <a:r>
              <a:rPr lang="kk-KZ" dirty="0" smtClean="0"/>
              <a:t>Бұл </a:t>
            </a:r>
            <a:r>
              <a:rPr lang="kk-KZ" dirty="0"/>
              <a:t>құжат "сауда-саттыққа шақыру"деп аталады. Сауда-саттықты жариялаудың басында Тапсырыс беруші өз күшімен немесе инженер-консультанттың көмегімен құжаттама жиынтығын әзірлейді, онда сауда-саттық тақырыбының негізгі идеялары мен коммерциялық шарттардың сипаты баяндалады; егер объектінің құрылысы туралы айтатын болсақ, құжаттамада объектінің егжей-тегжейлі сипаттамасы, Техникалық талаптар, графикалық материалдардың қажетті көлемі, коммерциялық шарттар, келісімшарт жобасы бар, бұл мердігерге құрылыстың құнын дұрыс бағалауға, ал кейіннен мердігер тағайындалған жағдайда жұмыс құжаттамасын жасауға және құрылысты жүргізуге мүмкіндік береді. Мұндай құжаттаманың жиынтығы </a:t>
            </a:r>
            <a:r>
              <a:rPr lang="kk-KZ" u="sng" dirty="0">
                <a:solidFill>
                  <a:srgbClr val="FF0000"/>
                </a:solidFill>
              </a:rPr>
              <a:t>"тендер" </a:t>
            </a:r>
            <a:r>
              <a:rPr lang="kk-KZ" dirty="0"/>
              <a:t>деп аталады.</a:t>
            </a:r>
            <a:endParaRPr lang="ru-RU" dirty="0"/>
          </a:p>
          <a:p>
            <a:endParaRPr lang="ru-RU" dirty="0"/>
          </a:p>
        </p:txBody>
      </p:sp>
    </p:spTree>
    <p:extLst>
      <p:ext uri="{BB962C8B-B14F-4D97-AF65-F5344CB8AC3E}">
        <p14:creationId xmlns:p14="http://schemas.microsoft.com/office/powerpoint/2010/main" val="4779245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476672"/>
            <a:ext cx="8219256" cy="5649491"/>
          </a:xfrm>
        </p:spPr>
        <p:txBody>
          <a:bodyPr>
            <a:normAutofit fontScale="92500" lnSpcReduction="10000"/>
          </a:bodyPr>
          <a:lstStyle/>
          <a:p>
            <a:pPr marL="0" indent="0" algn="just">
              <a:buNone/>
            </a:pPr>
            <a:r>
              <a:rPr lang="kk-KZ" dirty="0" smtClean="0">
                <a:latin typeface="KZ Times New Roman" panose="02020603050405020304" pitchFamily="18" charset="0"/>
              </a:rPr>
              <a:t>	Құрылыста </a:t>
            </a:r>
            <a:r>
              <a:rPr lang="kk-KZ" dirty="0">
                <a:latin typeface="KZ Times New Roman" panose="02020603050405020304" pitchFamily="18" charset="0"/>
              </a:rPr>
              <a:t>мамандандыру біртекті жұмыстарды орындайтын (жер-жартас, бұрғылау-жару, бетон және т.б.) немесе бірдей мақсаттағы объектілерді салатын (шайынды бөгеттер, аркалы бөгеттер, тұрғын үйлер, әлеуметтік мәдени-тұрмыстық объектілер және т. б.) Құрылыс және монтаждау ұйымдарын құруда көрініс табады.</a:t>
            </a:r>
            <a:endParaRPr lang="ru-RU" dirty="0">
              <a:latin typeface="KZ Times New Roman" panose="02020603050405020304" pitchFamily="18" charset="0"/>
            </a:endParaRPr>
          </a:p>
          <a:p>
            <a:pPr marL="0" indent="0" algn="just">
              <a:buNone/>
            </a:pPr>
            <a:r>
              <a:rPr lang="kk-KZ" smtClean="0">
                <a:latin typeface="KZ Times New Roman" panose="02020603050405020304" pitchFamily="18" charset="0"/>
              </a:rPr>
              <a:t>	Мамандандырудың </a:t>
            </a:r>
            <a:r>
              <a:rPr lang="kk-KZ" dirty="0">
                <a:latin typeface="KZ Times New Roman" panose="02020603050405020304" pitchFamily="18" charset="0"/>
              </a:rPr>
              <a:t>экономикалық маңызы-бұл еңбек өнімділігінің өсуіне, Орындалатын жұмыстардың сапасын арттыруға және құрылыс мерзімдерін қысқартуға ықпал етеді.</a:t>
            </a:r>
            <a:endParaRPr lang="ru-RU" dirty="0">
              <a:latin typeface="KZ Times New Roman" panose="02020603050405020304" pitchFamily="18" charset="0"/>
            </a:endParaRPr>
          </a:p>
          <a:p>
            <a:endParaRPr lang="ru-RU" dirty="0"/>
          </a:p>
        </p:txBody>
      </p:sp>
    </p:spTree>
    <p:extLst>
      <p:ext uri="{BB962C8B-B14F-4D97-AF65-F5344CB8AC3E}">
        <p14:creationId xmlns:p14="http://schemas.microsoft.com/office/powerpoint/2010/main" val="39555322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39552" y="764704"/>
            <a:ext cx="8147248" cy="5361459"/>
          </a:xfrm>
        </p:spPr>
        <p:txBody>
          <a:bodyPr>
            <a:normAutofit fontScale="92500" lnSpcReduction="10000"/>
          </a:bodyPr>
          <a:lstStyle/>
          <a:p>
            <a:pPr marL="0" indent="0" algn="just">
              <a:buNone/>
            </a:pPr>
            <a:r>
              <a:rPr lang="kk-KZ" dirty="0" smtClean="0">
                <a:latin typeface="KZ Times New Roman" panose="02020603050405020304" pitchFamily="18" charset="0"/>
              </a:rPr>
              <a:t>	Күрделі </a:t>
            </a:r>
            <a:r>
              <a:rPr lang="kk-KZ" dirty="0">
                <a:latin typeface="KZ Times New Roman" panose="02020603050405020304" pitchFamily="18" charset="0"/>
              </a:rPr>
              <a:t>құрылыс жүйесінде инвестициялық процестің негізгі қатысушылары әдетте орындайтын функцияларына сәйкес: </a:t>
            </a:r>
            <a:r>
              <a:rPr lang="kk-KZ" u="sng" dirty="0">
                <a:solidFill>
                  <a:srgbClr val="FF0000"/>
                </a:solidFill>
                <a:latin typeface="KZ Times New Roman" panose="02020603050405020304" pitchFamily="18" charset="0"/>
              </a:rPr>
              <a:t>инвестор, тапсырыс беруші, құрылыс салушы, мердігер және жобалаушы</a:t>
            </a:r>
            <a:r>
              <a:rPr lang="kk-KZ" dirty="0">
                <a:solidFill>
                  <a:srgbClr val="FF0000"/>
                </a:solidFill>
                <a:latin typeface="KZ Times New Roman" panose="02020603050405020304" pitchFamily="18" charset="0"/>
              </a:rPr>
              <a:t> </a:t>
            </a:r>
            <a:r>
              <a:rPr lang="kk-KZ" dirty="0">
                <a:latin typeface="KZ Times New Roman" panose="02020603050405020304" pitchFamily="18" charset="0"/>
              </a:rPr>
              <a:t>деп аталатын ұйымдар болып табылады. </a:t>
            </a:r>
            <a:endParaRPr lang="kk-KZ" dirty="0" smtClean="0">
              <a:latin typeface="KZ Times New Roman" panose="02020603050405020304" pitchFamily="18" charset="0"/>
            </a:endParaRPr>
          </a:p>
          <a:p>
            <a:pPr marL="0" indent="0" algn="just">
              <a:buNone/>
            </a:pPr>
            <a:r>
              <a:rPr lang="kk-KZ" dirty="0">
                <a:latin typeface="KZ Times New Roman" panose="02020603050405020304" pitchFamily="18" charset="0"/>
              </a:rPr>
              <a:t>	</a:t>
            </a:r>
            <a:r>
              <a:rPr lang="kk-KZ" u="sng" dirty="0" smtClean="0">
                <a:solidFill>
                  <a:srgbClr val="FF0000"/>
                </a:solidFill>
                <a:latin typeface="KZ Times New Roman" panose="02020603050405020304" pitchFamily="18" charset="0"/>
              </a:rPr>
              <a:t>Инвестор</a:t>
            </a:r>
            <a:r>
              <a:rPr lang="kk-KZ" dirty="0" smtClean="0">
                <a:latin typeface="KZ Times New Roman" panose="02020603050405020304" pitchFamily="18" charset="0"/>
              </a:rPr>
              <a:t> </a:t>
            </a:r>
            <a:r>
              <a:rPr lang="kk-KZ" dirty="0">
                <a:latin typeface="KZ Times New Roman" panose="02020603050405020304" pitchFamily="18" charset="0"/>
              </a:rPr>
              <a:t>– объектінің құрылысын өзі немесе тартылған қаражат есебінен қаржыландыратын инвестициялық қызмет субъектісі. </a:t>
            </a:r>
            <a:endParaRPr lang="kk-KZ" dirty="0" smtClean="0">
              <a:latin typeface="KZ Times New Roman" panose="02020603050405020304" pitchFamily="18" charset="0"/>
            </a:endParaRPr>
          </a:p>
          <a:p>
            <a:pPr marL="0" indent="0" algn="just">
              <a:buNone/>
            </a:pPr>
            <a:r>
              <a:rPr lang="kk-KZ" dirty="0">
                <a:latin typeface="KZ Times New Roman" panose="02020603050405020304" pitchFamily="18" charset="0"/>
              </a:rPr>
              <a:t>	</a:t>
            </a:r>
            <a:r>
              <a:rPr lang="kk-KZ" dirty="0" smtClean="0">
                <a:latin typeface="KZ Times New Roman" panose="02020603050405020304" pitchFamily="18" charset="0"/>
              </a:rPr>
              <a:t>Инвестордың </a:t>
            </a:r>
            <a:r>
              <a:rPr lang="kk-KZ" dirty="0">
                <a:latin typeface="KZ Times New Roman" panose="02020603050405020304" pitchFamily="18" charset="0"/>
              </a:rPr>
              <a:t>инвестиция нәтижелеріне толық билік етуге заңды құқықтары бар.</a:t>
            </a:r>
            <a:endParaRPr lang="ru-RU" dirty="0">
              <a:latin typeface="KZ Times New Roman" panose="02020603050405020304" pitchFamily="18" charset="0"/>
            </a:endParaRPr>
          </a:p>
          <a:p>
            <a:endParaRPr lang="ru-RU" dirty="0"/>
          </a:p>
        </p:txBody>
      </p:sp>
    </p:spTree>
    <p:extLst>
      <p:ext uri="{BB962C8B-B14F-4D97-AF65-F5344CB8AC3E}">
        <p14:creationId xmlns:p14="http://schemas.microsoft.com/office/powerpoint/2010/main" val="27696484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476672"/>
            <a:ext cx="8219256" cy="5649491"/>
          </a:xfrm>
        </p:spPr>
        <p:txBody>
          <a:bodyPr>
            <a:noAutofit/>
          </a:bodyPr>
          <a:lstStyle/>
          <a:p>
            <a:pPr marL="0" indent="0" algn="just">
              <a:buNone/>
            </a:pPr>
            <a:r>
              <a:rPr lang="kk-KZ" sz="2800" dirty="0" smtClean="0">
                <a:latin typeface="KZ Times New Roman" panose="02020603050405020304" pitchFamily="18" charset="0"/>
              </a:rPr>
              <a:t>	</a:t>
            </a:r>
            <a:r>
              <a:rPr lang="kk-KZ" sz="2600" dirty="0" smtClean="0">
                <a:latin typeface="KZ Times New Roman" panose="02020603050405020304" pitchFamily="18" charset="0"/>
              </a:rPr>
              <a:t>Инвестор </a:t>
            </a:r>
            <a:r>
              <a:rPr lang="kk-KZ" sz="2600" dirty="0">
                <a:latin typeface="KZ Times New Roman" panose="02020603050405020304" pitchFamily="18" charset="0"/>
              </a:rPr>
              <a:t>күрделі салымдардың (инвестициялардың) қолдану аясын анықтайды; объектінің құрылысына арналған шарттар талаптарын әзірлейді; конкурстар немесе жеке ұсыныстарды жариялау арқылы жобалаушыны, мердігерді немесе мердігерлерді, жеткізушілерді анықтау мақсатында құрылыстың ұйымдық нысандары туралы шешім қабылдайды, инвестициялық процеске қатысушылармен қаржылық және несиелік қатынастарды жүргізеді. </a:t>
            </a:r>
            <a:r>
              <a:rPr lang="kk-KZ" sz="2600" dirty="0" smtClean="0">
                <a:latin typeface="KZ Times New Roman" panose="02020603050405020304" pitchFamily="18" charset="0"/>
              </a:rPr>
              <a:t>	Инвестор </a:t>
            </a:r>
            <a:r>
              <a:rPr lang="kk-KZ" sz="2600" dirty="0">
                <a:latin typeface="KZ Times New Roman" panose="02020603050405020304" pitchFamily="18" charset="0"/>
              </a:rPr>
              <a:t>сонымен қатар тапсырыс беруші, несие беруші, құрылыс өнімін (құрылыс объектісін) сатып алушы ретінде әрекет ете алады, сонымен қатар құрылыс салушы функцияларын орындай алады.</a:t>
            </a:r>
            <a:endParaRPr lang="ru-RU" sz="2600" dirty="0">
              <a:latin typeface="KZ Times New Roman" panose="02020603050405020304" pitchFamily="18" charset="0"/>
            </a:endParaRPr>
          </a:p>
        </p:txBody>
      </p:sp>
    </p:spTree>
    <p:extLst>
      <p:ext uri="{BB962C8B-B14F-4D97-AF65-F5344CB8AC3E}">
        <p14:creationId xmlns:p14="http://schemas.microsoft.com/office/powerpoint/2010/main" val="28911996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95536" y="404664"/>
            <a:ext cx="8291264" cy="5721499"/>
          </a:xfrm>
        </p:spPr>
        <p:txBody>
          <a:bodyPr>
            <a:normAutofit fontScale="92500" lnSpcReduction="10000"/>
          </a:bodyPr>
          <a:lstStyle/>
          <a:p>
            <a:pPr marL="0" indent="0" algn="just">
              <a:buNone/>
            </a:pPr>
            <a:r>
              <a:rPr lang="kk-KZ" dirty="0" smtClean="0">
                <a:latin typeface="KZ Times New Roman" panose="02020603050405020304" pitchFamily="18" charset="0"/>
              </a:rPr>
              <a:t>	Инвестициялар </a:t>
            </a:r>
            <a:r>
              <a:rPr lang="kk-KZ" dirty="0">
                <a:latin typeface="KZ Times New Roman" panose="02020603050405020304" pitchFamily="18" charset="0"/>
              </a:rPr>
              <a:t>ретінде пайдаланылады: қолма-қол ақша, банктік депозиттер, акциялар, облигациялар, вексельдер және қор нарығында ресми мәртебесі бар басқа да бағалы қағаздар; жылжымалы және жылжымайтын мүлік (ғимараттар, құрылыстар, машиналар, жабдықтар және басқа да материалдық құндылықтар). Жаңалықтарға, өнертабыстарға, ноу-хауға авторлық құқықтармен қамтамасыз етілген зияткерлік құндылықтар да пайдаланылады; инвестордың меншігіндегі және белгілі бір құнды білдіретін </a:t>
            </a:r>
            <a:r>
              <a:rPr lang="kk-KZ" dirty="0">
                <a:solidFill>
                  <a:srgbClr val="FF0000"/>
                </a:solidFill>
                <a:latin typeface="KZ Times New Roman" panose="02020603050405020304" pitchFamily="18" charset="0"/>
              </a:rPr>
              <a:t>жер учаскелері </a:t>
            </a:r>
            <a:r>
              <a:rPr lang="kk-KZ" dirty="0">
                <a:latin typeface="KZ Times New Roman" panose="02020603050405020304" pitchFamily="18" charset="0"/>
              </a:rPr>
              <a:t>және басқа да </a:t>
            </a:r>
            <a:r>
              <a:rPr lang="kk-KZ" dirty="0">
                <a:solidFill>
                  <a:srgbClr val="FF0000"/>
                </a:solidFill>
                <a:latin typeface="KZ Times New Roman" panose="02020603050405020304" pitchFamily="18" charset="0"/>
              </a:rPr>
              <a:t>табиғи ресурстар</a:t>
            </a:r>
            <a:r>
              <a:rPr lang="kk-KZ" dirty="0">
                <a:latin typeface="KZ Times New Roman" panose="02020603050405020304" pitchFamily="18" charset="0"/>
              </a:rPr>
              <a:t>.</a:t>
            </a:r>
            <a:endParaRPr lang="ru-RU" dirty="0">
              <a:latin typeface="KZ Times New Roman" panose="02020603050405020304" pitchFamily="18" charset="0"/>
            </a:endParaRPr>
          </a:p>
        </p:txBody>
      </p:sp>
    </p:spTree>
    <p:extLst>
      <p:ext uri="{BB962C8B-B14F-4D97-AF65-F5344CB8AC3E}">
        <p14:creationId xmlns:p14="http://schemas.microsoft.com/office/powerpoint/2010/main" val="38197018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95536" y="404664"/>
            <a:ext cx="8291264" cy="5721499"/>
          </a:xfrm>
        </p:spPr>
        <p:txBody>
          <a:bodyPr>
            <a:normAutofit fontScale="92500" lnSpcReduction="10000"/>
          </a:bodyPr>
          <a:lstStyle/>
          <a:p>
            <a:pPr marL="0" indent="0" algn="just">
              <a:buNone/>
            </a:pPr>
            <a:r>
              <a:rPr lang="kk-KZ" u="sng" dirty="0" smtClean="0"/>
              <a:t>	</a:t>
            </a:r>
            <a:r>
              <a:rPr lang="kk-KZ" u="sng" dirty="0" smtClean="0">
                <a:solidFill>
                  <a:srgbClr val="FF0000"/>
                </a:solidFill>
                <a:latin typeface="KZ Times New Roman" panose="02020603050405020304" pitchFamily="18" charset="0"/>
              </a:rPr>
              <a:t>Тапсырыс </a:t>
            </a:r>
            <a:r>
              <a:rPr lang="kk-KZ" u="sng" dirty="0">
                <a:solidFill>
                  <a:srgbClr val="FF0000"/>
                </a:solidFill>
                <a:latin typeface="KZ Times New Roman" panose="02020603050405020304" pitchFamily="18" charset="0"/>
              </a:rPr>
              <a:t>беруші</a:t>
            </a:r>
            <a:r>
              <a:rPr lang="kk-KZ" dirty="0">
                <a:solidFill>
                  <a:srgbClr val="FF0000"/>
                </a:solidFill>
                <a:latin typeface="KZ Times New Roman" panose="02020603050405020304" pitchFamily="18" charset="0"/>
              </a:rPr>
              <a:t> </a:t>
            </a:r>
            <a:r>
              <a:rPr lang="kk-KZ" dirty="0">
                <a:latin typeface="KZ Times New Roman" panose="02020603050405020304" pitchFamily="18" charset="0"/>
              </a:rPr>
              <a:t>– техникалық-экономикалық негіздемені (техникалық-экономикалық негіздемені) әзірлеуден бастап объектіні пайдалануға беруге немесе құрылыс объектісін шығаруға дейін жобалауға дейін объектінің құрылысын ұйымдастырушы және басқарушы функцияларын өзіне алған заңды немесе жеке тұлға. 	</a:t>
            </a:r>
            <a:endParaRPr lang="kk-KZ" dirty="0" smtClean="0">
              <a:latin typeface="KZ Times New Roman" panose="02020603050405020304" pitchFamily="18" charset="0"/>
            </a:endParaRPr>
          </a:p>
          <a:p>
            <a:pPr marL="0" indent="0" algn="just">
              <a:buNone/>
            </a:pPr>
            <a:r>
              <a:rPr lang="kk-KZ" u="sng" dirty="0">
                <a:latin typeface="KZ Times New Roman" panose="02020603050405020304" pitchFamily="18" charset="0"/>
              </a:rPr>
              <a:t>	</a:t>
            </a:r>
            <a:r>
              <a:rPr lang="kk-KZ" u="sng" dirty="0" smtClean="0">
                <a:solidFill>
                  <a:srgbClr val="FF0000"/>
                </a:solidFill>
                <a:latin typeface="KZ Times New Roman" panose="02020603050405020304" pitchFamily="18" charset="0"/>
              </a:rPr>
              <a:t>Құрылыс </a:t>
            </a:r>
            <a:r>
              <a:rPr lang="kk-KZ" u="sng" dirty="0">
                <a:solidFill>
                  <a:srgbClr val="FF0000"/>
                </a:solidFill>
                <a:latin typeface="KZ Times New Roman" panose="02020603050405020304" pitchFamily="18" charset="0"/>
              </a:rPr>
              <a:t>салушы</a:t>
            </a:r>
            <a:r>
              <a:rPr lang="kk-KZ" dirty="0">
                <a:solidFill>
                  <a:srgbClr val="FF0000"/>
                </a:solidFill>
                <a:latin typeface="KZ Times New Roman" panose="02020603050405020304" pitchFamily="18" charset="0"/>
              </a:rPr>
              <a:t> </a:t>
            </a:r>
            <a:r>
              <a:rPr lang="kk-KZ" dirty="0">
                <a:latin typeface="KZ Times New Roman" panose="02020603050405020304" pitchFamily="18" charset="0"/>
              </a:rPr>
              <a:t>– игеруге арналған жер учаскесіне құқығы бар заңды немесе жеке тұлға. Ол жер иесі. Тапсырыс берушінің құрылыс салушыдан айырмашылығы жер телімін тек жалдау шартымен игеру үшін пайдаланады.</a:t>
            </a:r>
            <a:endParaRPr lang="ru-RU" dirty="0">
              <a:latin typeface="KZ Times New Roman" panose="02020603050405020304" pitchFamily="18" charset="0"/>
            </a:endParaRPr>
          </a:p>
        </p:txBody>
      </p:sp>
    </p:spTree>
    <p:extLst>
      <p:ext uri="{BB962C8B-B14F-4D97-AF65-F5344CB8AC3E}">
        <p14:creationId xmlns:p14="http://schemas.microsoft.com/office/powerpoint/2010/main" val="31710175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260648"/>
            <a:ext cx="8219256" cy="5865515"/>
          </a:xfrm>
        </p:spPr>
        <p:txBody>
          <a:bodyPr>
            <a:normAutofit fontScale="85000" lnSpcReduction="20000"/>
          </a:bodyPr>
          <a:lstStyle/>
          <a:p>
            <a:pPr marL="0" indent="0" algn="just">
              <a:buNone/>
            </a:pPr>
            <a:r>
              <a:rPr lang="kk-KZ" u="sng" dirty="0" smtClean="0">
                <a:latin typeface="KZ Times New Roman" panose="02020603050405020304" pitchFamily="18" charset="0"/>
              </a:rPr>
              <a:t>	</a:t>
            </a:r>
            <a:r>
              <a:rPr lang="kk-KZ" u="sng" dirty="0" smtClean="0">
                <a:solidFill>
                  <a:srgbClr val="FF0000"/>
                </a:solidFill>
                <a:latin typeface="KZ Times New Roman" panose="02020603050405020304" pitchFamily="18" charset="0"/>
              </a:rPr>
              <a:t>Мердігер</a:t>
            </a:r>
            <a:r>
              <a:rPr lang="kk-KZ" dirty="0" smtClean="0">
                <a:latin typeface="KZ Times New Roman" panose="02020603050405020304" pitchFamily="18" charset="0"/>
              </a:rPr>
              <a:t> </a:t>
            </a:r>
            <a:r>
              <a:rPr lang="kk-KZ" dirty="0">
                <a:latin typeface="KZ Times New Roman" panose="02020603050405020304" pitchFamily="18" charset="0"/>
              </a:rPr>
              <a:t>(бас мердігер) - мердігерлік шарт немесе келісімшарт бойынша Объектіні салуды жүзеге асыратын құрылыс фирмасы. Бас мердігер тапсырысшының алдында шарт, жоба талаптарына, құрылыс нормалары мен ережелерінің талаптарына, келісілген құнға толық сәйкес объектінің құрылысы үшін жауап береді. </a:t>
            </a:r>
            <a:endParaRPr lang="kk-KZ" dirty="0" smtClean="0">
              <a:latin typeface="KZ Times New Roman" panose="02020603050405020304" pitchFamily="18" charset="0"/>
            </a:endParaRPr>
          </a:p>
          <a:p>
            <a:pPr marL="0" indent="0" algn="just">
              <a:buNone/>
            </a:pPr>
            <a:r>
              <a:rPr lang="kk-KZ" dirty="0">
                <a:latin typeface="KZ Times New Roman" panose="02020603050405020304" pitchFamily="18" charset="0"/>
              </a:rPr>
              <a:t>	</a:t>
            </a:r>
            <a:r>
              <a:rPr lang="kk-KZ" dirty="0" smtClean="0">
                <a:solidFill>
                  <a:srgbClr val="FF0000"/>
                </a:solidFill>
                <a:latin typeface="KZ Times New Roman" panose="02020603050405020304" pitchFamily="18" charset="0"/>
              </a:rPr>
              <a:t>Бас </a:t>
            </a:r>
            <a:r>
              <a:rPr lang="kk-KZ" dirty="0">
                <a:solidFill>
                  <a:srgbClr val="FF0000"/>
                </a:solidFill>
                <a:latin typeface="KZ Times New Roman" panose="02020603050405020304" pitchFamily="18" charset="0"/>
              </a:rPr>
              <a:t>мердігер </a:t>
            </a:r>
            <a:r>
              <a:rPr lang="kk-KZ" dirty="0">
                <a:latin typeface="KZ Times New Roman" panose="02020603050405020304" pitchFamily="18" charset="0"/>
              </a:rPr>
              <a:t>тапсырыс берушімен келісім бойынша қосалқы мердігерлік шартымен жұмыстардың жекелеген түрлерін орындауға немесе жекелеген объектілерді немесе құрылыстарды салу үшін қосалқы тәртіптегі құрылыс, монтаждық мамандандырылған ұйымдарды тарта алады. Қосалқы мердігерлік ұйымдар орындаған жұмыстардың сапасы мен мерзімдері үшін тапсырысшының алдында бас мердігер жауапты болады.</a:t>
            </a:r>
            <a:endParaRPr lang="ru-RU" dirty="0">
              <a:latin typeface="KZ Times New Roman" panose="02020603050405020304" pitchFamily="18" charset="0"/>
            </a:endParaRPr>
          </a:p>
        </p:txBody>
      </p:sp>
    </p:spTree>
    <p:extLst>
      <p:ext uri="{BB962C8B-B14F-4D97-AF65-F5344CB8AC3E}">
        <p14:creationId xmlns:p14="http://schemas.microsoft.com/office/powerpoint/2010/main" val="35905785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95536" y="332656"/>
            <a:ext cx="8291264" cy="5793507"/>
          </a:xfrm>
        </p:spPr>
        <p:txBody>
          <a:bodyPr>
            <a:normAutofit fontScale="85000" lnSpcReduction="20000"/>
          </a:bodyPr>
          <a:lstStyle/>
          <a:p>
            <a:pPr marL="0" indent="0" algn="just">
              <a:buNone/>
            </a:pPr>
            <a:r>
              <a:rPr lang="kk-KZ" u="sng" dirty="0" smtClean="0">
                <a:latin typeface="KZ Times New Roman" panose="02020603050405020304" pitchFamily="18" charset="0"/>
              </a:rPr>
              <a:t>	</a:t>
            </a:r>
            <a:r>
              <a:rPr lang="kk-KZ" u="sng" dirty="0" smtClean="0">
                <a:solidFill>
                  <a:srgbClr val="FF0000"/>
                </a:solidFill>
                <a:latin typeface="KZ Times New Roman" panose="02020603050405020304" pitchFamily="18" charset="0"/>
              </a:rPr>
              <a:t>Жобалаушы</a:t>
            </a:r>
            <a:r>
              <a:rPr lang="kk-KZ" dirty="0" smtClean="0">
                <a:latin typeface="KZ Times New Roman" panose="02020603050405020304" pitchFamily="18" charset="0"/>
              </a:rPr>
              <a:t> </a:t>
            </a:r>
            <a:r>
              <a:rPr lang="kk-KZ" dirty="0">
                <a:latin typeface="KZ Times New Roman" panose="02020603050405020304" pitchFamily="18" charset="0"/>
              </a:rPr>
              <a:t>(бас жобалаушы) – Тапсырыс берушімен шарт немесе келісімшарт бойынша құрылыс объектісінің жобасын әзірлеуді жүзеге асыратын жобалау немесе жобалау-іздестіру және ғылыми-зерттеу фирмасы.</a:t>
            </a:r>
            <a:endParaRPr lang="ru-RU" dirty="0">
              <a:latin typeface="KZ Times New Roman" panose="02020603050405020304" pitchFamily="18" charset="0"/>
            </a:endParaRPr>
          </a:p>
          <a:p>
            <a:pPr marL="0" indent="0" algn="just">
              <a:buNone/>
            </a:pPr>
            <a:r>
              <a:rPr lang="kk-KZ" dirty="0" smtClean="0">
                <a:latin typeface="KZ Times New Roman" panose="02020603050405020304" pitchFamily="18" charset="0"/>
              </a:rPr>
              <a:t>	Күрделі </a:t>
            </a:r>
            <a:r>
              <a:rPr lang="kk-KZ" dirty="0">
                <a:latin typeface="KZ Times New Roman" panose="02020603050405020304" pitchFamily="18" charset="0"/>
              </a:rPr>
              <a:t>құрылыста құрылыстың мынадай ұйымдық нысандары кеңінен таралды: шаруашылық тәсілі, мердігерлік тәсілі, объектілерді "толық аяқталған" салу, сауда-саттық.</a:t>
            </a:r>
            <a:endParaRPr lang="ru-RU" dirty="0">
              <a:latin typeface="KZ Times New Roman" panose="02020603050405020304" pitchFamily="18" charset="0"/>
            </a:endParaRPr>
          </a:p>
          <a:p>
            <a:pPr marL="0" indent="0" algn="just">
              <a:buNone/>
            </a:pPr>
            <a:r>
              <a:rPr lang="kk-KZ" dirty="0" smtClean="0">
                <a:latin typeface="KZ Times New Roman" panose="02020603050405020304" pitchFamily="18" charset="0"/>
              </a:rPr>
              <a:t>	Шаруашылық </a:t>
            </a:r>
            <a:r>
              <a:rPr lang="kk-KZ" dirty="0">
                <a:latin typeface="KZ Times New Roman" panose="02020603050405020304" pitchFamily="18" charset="0"/>
              </a:rPr>
              <a:t>тәсілмен объектілерді салу Тапсырыс берушінің немесе инвестордың өз күшімен жүзеге асырылады. Ол үшін тапсырыс берушінің ұйымдық құрылымында объектінің кешенді құрылысын жүзеге асыратын құрылыс-монтаждау бөлімшесі құрылады.</a:t>
            </a:r>
            <a:endParaRPr lang="ru-RU" dirty="0">
              <a:latin typeface="KZ Times New Roman" panose="02020603050405020304" pitchFamily="18" charset="0"/>
            </a:endParaRPr>
          </a:p>
          <a:p>
            <a:endParaRPr lang="ru-RU" dirty="0"/>
          </a:p>
        </p:txBody>
      </p:sp>
    </p:spTree>
    <p:extLst>
      <p:ext uri="{BB962C8B-B14F-4D97-AF65-F5344CB8AC3E}">
        <p14:creationId xmlns:p14="http://schemas.microsoft.com/office/powerpoint/2010/main" val="2816892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95536" y="404664"/>
            <a:ext cx="8291264" cy="5721499"/>
          </a:xfrm>
        </p:spPr>
        <p:txBody>
          <a:bodyPr>
            <a:normAutofit lnSpcReduction="10000"/>
          </a:bodyPr>
          <a:lstStyle/>
          <a:p>
            <a:pPr marL="0" indent="0" algn="just">
              <a:buNone/>
            </a:pPr>
            <a:r>
              <a:rPr lang="kk-KZ" dirty="0" smtClean="0">
                <a:latin typeface="KZ Times New Roman" panose="02020603050405020304" pitchFamily="18" charset="0"/>
              </a:rPr>
              <a:t>	Бұл </a:t>
            </a:r>
            <a:r>
              <a:rPr lang="kk-KZ" u="sng" dirty="0">
                <a:solidFill>
                  <a:srgbClr val="FF0000"/>
                </a:solidFill>
                <a:latin typeface="KZ Times New Roman" panose="02020603050405020304" pitchFamily="18" charset="0"/>
              </a:rPr>
              <a:t>әдіс</a:t>
            </a:r>
            <a:r>
              <a:rPr lang="kk-KZ" dirty="0">
                <a:latin typeface="KZ Times New Roman" panose="02020603050405020304" pitchFamily="18" charset="0"/>
              </a:rPr>
              <a:t> әдетте қолданыстағы кәсіпорындарды қайта құру немесе кеңейту кезінде, қолданыстағы кәсіпорынның аумағында үлкен объектілерді салу кезінде қолданылады. Оны ауылдық құрылыста қолдануға болады, яғни құрылыс кадрларының біркелкі жүктелуін ұйымдастыру мүмкін болмаған жағдайда, құрылыс-монтаждау жұмыстарын уақытында орындау негізгі өндірістің технологиялық процесінің сипатына байланысты және жұмыс шебін ұсынуда белгісіздік болған кезде.</a:t>
            </a:r>
            <a:endParaRPr lang="ru-RU" dirty="0">
              <a:latin typeface="KZ Times New Roman" panose="02020603050405020304" pitchFamily="18" charset="0"/>
            </a:endParaRPr>
          </a:p>
          <a:p>
            <a:endParaRPr lang="ru-RU" dirty="0"/>
          </a:p>
        </p:txBody>
      </p:sp>
    </p:spTree>
    <p:extLst>
      <p:ext uri="{BB962C8B-B14F-4D97-AF65-F5344CB8AC3E}">
        <p14:creationId xmlns:p14="http://schemas.microsoft.com/office/powerpoint/2010/main" val="24501423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95536" y="188640"/>
            <a:ext cx="8291264" cy="5937523"/>
          </a:xfrm>
        </p:spPr>
        <p:txBody>
          <a:bodyPr>
            <a:normAutofit fontScale="92500" lnSpcReduction="10000"/>
          </a:bodyPr>
          <a:lstStyle/>
          <a:p>
            <a:pPr marL="0" indent="0" algn="just">
              <a:buNone/>
            </a:pPr>
            <a:r>
              <a:rPr lang="kk-KZ" dirty="0" smtClean="0"/>
              <a:t>	</a:t>
            </a:r>
            <a:r>
              <a:rPr lang="kk-KZ" u="sng" dirty="0" smtClean="0">
                <a:solidFill>
                  <a:srgbClr val="FF0000"/>
                </a:solidFill>
              </a:rPr>
              <a:t>Мердігерлік </a:t>
            </a:r>
            <a:r>
              <a:rPr lang="kk-KZ" u="sng" dirty="0">
                <a:solidFill>
                  <a:srgbClr val="FF0000"/>
                </a:solidFill>
              </a:rPr>
              <a:t>тәсіл </a:t>
            </a:r>
            <a:r>
              <a:rPr lang="kk-KZ" dirty="0"/>
              <a:t>кезінде объектіні салуды Тапсырыс берушімен жасалған шарттар бойынша тұрақты жұмыс істейтін арнайы Құрылыс және монтаждау ұйымдары (мердігерлер) жүзеге асырады, олардың өз материалдық-техникалық базалары, механикаландыру және көлік құралдары, тиісті мамандықтағы тұрақты құрылыс-монтаждау кадрлары болады және өз қызметінде құрылыс конструкцияларының, жартылай фабрикаттар бөлшектерінің ірі механикаландырылған өнеркәсіптік өндірісіне сүйенеді. Құрылыстың бұл әдісі негізгі болып табылады.</a:t>
            </a:r>
            <a:endParaRPr lang="ru-RU" dirty="0"/>
          </a:p>
          <a:p>
            <a:endParaRPr lang="ru-RU" dirty="0"/>
          </a:p>
        </p:txBody>
      </p:sp>
    </p:spTree>
    <p:extLst>
      <p:ext uri="{BB962C8B-B14F-4D97-AF65-F5344CB8AC3E}">
        <p14:creationId xmlns:p14="http://schemas.microsoft.com/office/powerpoint/2010/main" val="1117682143"/>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TotalTime>
  <Words>5</Words>
  <Application>Microsoft Office PowerPoint</Application>
  <PresentationFormat>Экран (4:3)</PresentationFormat>
  <Paragraphs>22</Paragraphs>
  <Slides>12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12</vt:i4>
      </vt:variant>
    </vt:vector>
  </HeadingPairs>
  <TitlesOfParts>
    <vt:vector size="13" baseType="lpstr">
      <vt:lpstr>Тема Office</vt:lpstr>
      <vt:lpstr>Дәріс 3</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Дәріс 3</dc:title>
  <dc:creator>Асем Сагидолдина</dc:creator>
  <cp:lastModifiedBy>Асем Сагидолдина</cp:lastModifiedBy>
  <cp:revision>2</cp:revision>
  <dcterms:created xsi:type="dcterms:W3CDTF">2024-09-02T07:03:15Z</dcterms:created>
  <dcterms:modified xsi:type="dcterms:W3CDTF">2024-09-02T07:18:46Z</dcterms:modified>
</cp:coreProperties>
</file>